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60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5" autoAdjust="0"/>
    <p:restoredTop sz="94660"/>
  </p:normalViewPr>
  <p:slideViewPr>
    <p:cSldViewPr>
      <p:cViewPr varScale="1">
        <p:scale>
          <a:sx n="107" d="100"/>
          <a:sy n="107" d="100"/>
        </p:scale>
        <p:origin x="-3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1F839E-0B0B-43FC-99AA-206AFE5C40E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B1FDCEC-D481-4B25-BD13-59BA670EC5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839E-0B0B-43FC-99AA-206AFE5C40E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DCEC-D481-4B25-BD13-59BA670EC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839E-0B0B-43FC-99AA-206AFE5C40E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DCEC-D481-4B25-BD13-59BA670EC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1F839E-0B0B-43FC-99AA-206AFE5C40E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1FDCEC-D481-4B25-BD13-59BA670EC5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1F839E-0B0B-43FC-99AA-206AFE5C40E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B1FDCEC-D481-4B25-BD13-59BA670EC5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839E-0B0B-43FC-99AA-206AFE5C40E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DCEC-D481-4B25-BD13-59BA670EC5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839E-0B0B-43FC-99AA-206AFE5C40E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DCEC-D481-4B25-BD13-59BA670EC5E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1F839E-0B0B-43FC-99AA-206AFE5C40E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1FDCEC-D481-4B25-BD13-59BA670EC5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839E-0B0B-43FC-99AA-206AFE5C40E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DCEC-D481-4B25-BD13-59BA670EC5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1F839E-0B0B-43FC-99AA-206AFE5C40E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1FDCEC-D481-4B25-BD13-59BA670EC5E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1F839E-0B0B-43FC-99AA-206AFE5C40E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1FDCEC-D481-4B25-BD13-59BA670EC5E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1F839E-0B0B-43FC-99AA-206AFE5C40E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1FDCEC-D481-4B25-BD13-59BA670EC5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132856"/>
            <a:ext cx="6172200" cy="1894362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sz="2800" dirty="0" err="1"/>
              <a:t>Внеклассное</a:t>
            </a:r>
            <a:r>
              <a:rPr lang="en-US" sz="2800" dirty="0"/>
              <a:t> </a:t>
            </a:r>
            <a:r>
              <a:rPr lang="en-US" sz="2800" dirty="0" err="1"/>
              <a:t>чтен</a:t>
            </a:r>
            <a:r>
              <a:rPr lang="ru-RU" sz="2800" dirty="0" err="1"/>
              <a:t>ие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Басни И. Крылова, Л. Толстого, С. Михалкова для детей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4293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Доска объявлений</a:t>
            </a:r>
            <a:br>
              <a:rPr lang="ru-RU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oval frame swirly vintage graphicsfairy re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214438"/>
            <a:ext cx="8389937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notice_20board_20pi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286000"/>
            <a:ext cx="1143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3103563"/>
            <a:ext cx="38701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Срочно ищу мастера, который откроет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захлопнувшуюся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клетку. Попрошу не смеяться.</a:t>
            </a:r>
          </a:p>
          <a:p>
            <a:r>
              <a:rPr lang="ru-RU" dirty="0"/>
              <a:t>                 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572125" y="3086407"/>
            <a:ext cx="1961356" cy="21574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40378" y="5059154"/>
            <a:ext cx="1016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Чиж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92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Доска объявлений</a:t>
            </a:r>
            <a:r>
              <a:rPr lang="ru-RU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oval frame swirly vintage graphicsfairy re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715375" cy="612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notice_20board_20pi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00" y="2032127"/>
            <a:ext cx="1143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828836"/>
            <a:ext cx="408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Молодая симпатичная особа, которая хорошо поёт, срочно снимет тёплую квартиру до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весны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7" name="Рисунок 6" descr="655px-Av_2009_13_img29.jpg"/>
          <p:cNvPicPr>
            <a:picLocks noChangeAspect="1"/>
          </p:cNvPicPr>
          <p:nvPr/>
        </p:nvPicPr>
        <p:blipFill>
          <a:blip r:embed="rId4" cstate="print"/>
          <a:srcRect r="66"/>
          <a:stretch>
            <a:fillRect/>
          </a:stretch>
        </p:blipFill>
        <p:spPr bwMode="auto">
          <a:xfrm>
            <a:off x="5400092" y="3613666"/>
            <a:ext cx="1944216" cy="2254264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274738" y="4988495"/>
            <a:ext cx="1803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Стрекоза</a:t>
            </a:r>
          </a:p>
        </p:txBody>
      </p:sp>
    </p:spTree>
    <p:extLst>
      <p:ext uri="{BB962C8B-B14F-4D97-AF65-F5344CB8AC3E}">
        <p14:creationId xmlns:p14="http://schemas.microsoft.com/office/powerpoint/2010/main" val="84810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 descr="a6a76637b8e6679ca102ca90f5d7b5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2915816" y="332656"/>
            <a:ext cx="5958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Инсценировка басни  «Стрекоза и Муравей»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8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5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Картинки по запросу иллюстрации к басне слон живописе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иллюстрации к басне слон живописец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иллюстрации к басне слон живописец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иллюстрации к басне слон живописец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иллюстрации к басне слон живописец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Картинки по запросу иллюстрации к басне слон живописец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Картинки по запросу иллюстрации к басне слон живописец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8" name="Picture 16" descr="https://thumbs.dreamstime.com/z/%D1%85%D1%83-%D0%BE%D0%B6%D0%BD%D0%B8%D0%BA-%D1%88%D0%B0%D1%80%D0%B6%D0%B0-%D1%81-paintbrush-%D0%B8-%D0%BC%D0%BE-%D1%8C%D0%B1%D0%B5%D1%80%D1%82-%D1%85%D0%BE-%D1%81%D1%82%D0%B8%D0%BD%D1%8B-vector-%D0%B8-%D1%8E%D1%81%D1%82%D1%80%D0%B0%D1%86%D0%B8%D1%8F-297317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3" b="7226"/>
          <a:stretch/>
        </p:blipFill>
        <p:spPr bwMode="auto">
          <a:xfrm>
            <a:off x="155575" y="7938"/>
            <a:ext cx="8592889" cy="673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Картинки по запросу слон жівопісец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2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9939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Словарная работа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507288" cy="4873752"/>
          </a:xfrm>
        </p:spPr>
        <p:txBody>
          <a:bodyPr>
            <a:noAutofit/>
          </a:bodyPr>
          <a:lstStyle/>
          <a:p>
            <a:r>
              <a:rPr lang="ru-RU" sz="3200" b="1" dirty="0"/>
              <a:t>Вернисаж</a:t>
            </a:r>
            <a:r>
              <a:rPr lang="ru-RU" sz="3200" dirty="0"/>
              <a:t> - торжественное открытие художественной выставки.</a:t>
            </a:r>
          </a:p>
          <a:p>
            <a:r>
              <a:rPr lang="ru-RU" sz="3200" b="1" dirty="0"/>
              <a:t>Полотно</a:t>
            </a:r>
            <a:r>
              <a:rPr lang="ru-RU" sz="3200" dirty="0"/>
              <a:t> - картина на холсте.</a:t>
            </a:r>
          </a:p>
          <a:p>
            <a:r>
              <a:rPr lang="ru-RU" sz="3200" b="1" dirty="0"/>
              <a:t>Польщен</a:t>
            </a:r>
            <a:r>
              <a:rPr lang="ru-RU" sz="3200" dirty="0"/>
              <a:t> - испытавший удовлетворение от чего–</a:t>
            </a:r>
            <a:r>
              <a:rPr lang="ru-RU" sz="3200" dirty="0" err="1"/>
              <a:t>нибудь</a:t>
            </a:r>
            <a:r>
              <a:rPr lang="ru-RU" sz="3200" dirty="0"/>
              <a:t>.</a:t>
            </a:r>
          </a:p>
          <a:p>
            <a:r>
              <a:rPr lang="ru-RU" sz="3200" b="1" dirty="0"/>
              <a:t>Жёлудь</a:t>
            </a:r>
            <a:r>
              <a:rPr lang="ru-RU" sz="3200" dirty="0"/>
              <a:t> - плод дуба.</a:t>
            </a:r>
          </a:p>
          <a:p>
            <a:r>
              <a:rPr lang="ru-RU" sz="3200" b="1" dirty="0"/>
              <a:t>Ералаш </a:t>
            </a:r>
            <a:r>
              <a:rPr lang="ru-RU" sz="3200" dirty="0"/>
              <a:t>- беспорядок, путаница.</a:t>
            </a:r>
          </a:p>
          <a:p>
            <a:r>
              <a:rPr lang="ru-RU" sz="3200" b="1" dirty="0"/>
              <a:t>Низвергнут</a:t>
            </a:r>
            <a:r>
              <a:rPr lang="ru-RU" sz="3200" dirty="0"/>
              <a:t> - сбросить сверху.</a:t>
            </a:r>
          </a:p>
          <a:p>
            <a:r>
              <a:rPr lang="ru-RU" sz="3200" b="1" dirty="0"/>
              <a:t>Вознести</a:t>
            </a:r>
            <a:r>
              <a:rPr lang="ru-RU" sz="3200" dirty="0"/>
              <a:t> – возвеличить, поставить в лучшее </a:t>
            </a:r>
            <a:r>
              <a:rPr lang="ru-RU" sz="3200" dirty="0" smtClean="0"/>
              <a:t>положение.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510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51" y="5157192"/>
            <a:ext cx="7467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301208"/>
            <a:ext cx="7467600" cy="1172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 Допишите пропущенное слово в названии басни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«Чиж и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Голубь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«Лебедь, Щука и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 Ворона и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исица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Слон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живописец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«Муравей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Стрекоза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«Белка  и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волк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229200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805264"/>
            <a:ext cx="7467600" cy="668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48680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Вспомните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каких басен эти строки.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Соедините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название басни и крылатое выражение.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1.«Да только воз и ныне там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     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Стрекоза 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Муравей»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2.«У сильного всегда бессильный виноват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     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«Мышь и Крыса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«Сильнее кошки зверя нет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      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Лебедь, Щука и Рак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«Так поди же, попляши!»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«Волк и Ягненок»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139952" y="1916832"/>
            <a:ext cx="201622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851920" y="1988840"/>
            <a:ext cx="252028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211960" y="2626172"/>
            <a:ext cx="2520280" cy="725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68144" y="2626172"/>
            <a:ext cx="504056" cy="1450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5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620688"/>
            <a:ext cx="82352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 flipH="1">
            <a:off x="-756592" y="2132856"/>
            <a:ext cx="61664" cy="40530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" y="188640"/>
            <a:ext cx="91438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 Вспомните из каких басен эти строки. Соедините крылатое выражение с его </a:t>
            </a:r>
            <a:r>
              <a:rPr lang="ru-RU" b="1" dirty="0" smtClean="0"/>
              <a:t>значением.</a:t>
            </a:r>
          </a:p>
          <a:p>
            <a:endParaRPr lang="ru-RU" dirty="0"/>
          </a:p>
          <a:p>
            <a:r>
              <a:rPr lang="ru-RU" dirty="0" smtClean="0"/>
              <a:t>1</a:t>
            </a:r>
            <a:r>
              <a:rPr lang="ru-RU" b="1" dirty="0" smtClean="0">
                <a:solidFill>
                  <a:srgbClr val="FF0000"/>
                </a:solidFill>
              </a:rPr>
              <a:t>. «А </a:t>
            </a:r>
            <a:r>
              <a:rPr lang="ru-RU" b="1" dirty="0">
                <a:solidFill>
                  <a:srgbClr val="FF0000"/>
                </a:solidFill>
              </a:rPr>
              <a:t>Васька слушает да </a:t>
            </a:r>
            <a:r>
              <a:rPr lang="ru-RU" b="1" dirty="0" smtClean="0">
                <a:solidFill>
                  <a:srgbClr val="FF0000"/>
                </a:solidFill>
              </a:rPr>
              <a:t>ест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>              </a:t>
            </a:r>
            <a:r>
              <a:rPr lang="ru-RU" dirty="0"/>
              <a:t>Употребляется в случаях, когда дело, не </a:t>
            </a:r>
            <a:r>
              <a:rPr lang="ru-RU" dirty="0" smtClean="0"/>
              <a:t>                          .                                                             двигаясь</a:t>
            </a:r>
            <a:r>
              <a:rPr lang="ru-RU" dirty="0"/>
              <a:t>, стоит на месте</a:t>
            </a:r>
            <a:r>
              <a:rPr lang="ru-RU" b="1" dirty="0"/>
              <a:t>, </a:t>
            </a:r>
            <a:endParaRPr lang="ru-RU" dirty="0"/>
          </a:p>
          <a:p>
            <a:r>
              <a:rPr lang="ru-RU" dirty="0" smtClean="0"/>
              <a:t> .                                                           а вокруг него ведутся бесплодные                                                                                                                                     .  </a:t>
            </a:r>
            <a:r>
              <a:rPr lang="ru-RU" b="1" dirty="0" smtClean="0"/>
              <a:t>«Кот и </a:t>
            </a:r>
            <a:r>
              <a:rPr lang="ru-RU" b="1" dirty="0"/>
              <a:t>П</a:t>
            </a:r>
            <a:r>
              <a:rPr lang="ru-RU" b="1" dirty="0" smtClean="0"/>
              <a:t>овар»</a:t>
            </a:r>
            <a:r>
              <a:rPr lang="ru-RU" dirty="0" smtClean="0"/>
              <a:t>                                  разговоры, суета.   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FF0000"/>
                </a:solidFill>
              </a:rPr>
              <a:t>.«А ларчик просто открывался»         </a:t>
            </a:r>
            <a:r>
              <a:rPr lang="ru-RU" dirty="0" smtClean="0"/>
              <a:t>Не </a:t>
            </a:r>
            <a:r>
              <a:rPr lang="ru-RU" dirty="0"/>
              <a:t>заметить самого главного, важного. </a:t>
            </a:r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b="1" dirty="0" smtClean="0"/>
              <a:t>                «Ларчик»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 3. «Как </a:t>
            </a:r>
            <a:r>
              <a:rPr lang="ru-RU" b="1" dirty="0">
                <a:solidFill>
                  <a:srgbClr val="FF0000"/>
                </a:solidFill>
              </a:rPr>
              <a:t>белка в </a:t>
            </a:r>
            <a:r>
              <a:rPr lang="ru-RU" b="1" dirty="0" smtClean="0">
                <a:solidFill>
                  <a:srgbClr val="FF0000"/>
                </a:solidFill>
              </a:rPr>
              <a:t>колесе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>                  </a:t>
            </a:r>
            <a:r>
              <a:rPr lang="ru-RU" dirty="0"/>
              <a:t>Один говорит, а другой не обращает на него </a:t>
            </a:r>
            <a:r>
              <a:rPr lang="ru-RU" dirty="0" smtClean="0"/>
              <a:t>           .                                                           внимания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             «Белка»</a:t>
            </a:r>
            <a:endParaRPr lang="ru-RU" dirty="0" smtClean="0"/>
          </a:p>
          <a:p>
            <a:r>
              <a:rPr lang="ru-RU" dirty="0"/>
              <a:t> 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4. «Слона-то </a:t>
            </a:r>
            <a:r>
              <a:rPr lang="ru-RU" b="1" dirty="0">
                <a:solidFill>
                  <a:srgbClr val="FF0000"/>
                </a:solidFill>
              </a:rPr>
              <a:t>я и не </a:t>
            </a:r>
            <a:r>
              <a:rPr lang="ru-RU" b="1" dirty="0" smtClean="0">
                <a:solidFill>
                  <a:srgbClr val="FF0000"/>
                </a:solidFill>
              </a:rPr>
              <a:t>приметил»</a:t>
            </a:r>
            <a:r>
              <a:rPr lang="ru-RU" dirty="0" smtClean="0"/>
              <a:t>           </a:t>
            </a:r>
            <a:r>
              <a:rPr lang="ru-RU" dirty="0"/>
              <a:t>Беспрерывно суетиться, хлопотать без </a:t>
            </a:r>
            <a:r>
              <a:rPr lang="ru-RU" dirty="0" smtClean="0"/>
              <a:t>           .                                                                видимых </a:t>
            </a:r>
            <a:r>
              <a:rPr lang="ru-RU" dirty="0"/>
              <a:t>результатов. </a:t>
            </a:r>
            <a:endParaRPr lang="ru-RU" dirty="0" smtClean="0"/>
          </a:p>
          <a:p>
            <a:r>
              <a:rPr lang="ru-RU" b="1" dirty="0" smtClean="0"/>
              <a:t>           «Любопытный»</a:t>
            </a:r>
            <a:endParaRPr lang="ru-RU" dirty="0" smtClean="0"/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5.«Да только воз и ныне там»       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dirty="0"/>
              <a:t>Дело или вопрос, при разрешении которого </a:t>
            </a:r>
            <a:r>
              <a:rPr lang="ru-RU" dirty="0" smtClean="0"/>
              <a:t>          .                                                             нечего </a:t>
            </a:r>
            <a:r>
              <a:rPr lang="ru-RU" dirty="0"/>
              <a:t>было </a:t>
            </a:r>
            <a:r>
              <a:rPr lang="ru-RU" dirty="0" smtClean="0"/>
              <a:t>мудрить.</a:t>
            </a:r>
          </a:p>
          <a:p>
            <a:r>
              <a:rPr lang="ru-RU" b="1" dirty="0" smtClean="0"/>
              <a:t>      «Лебедь, Щука и Рак»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275856" y="1196752"/>
            <a:ext cx="1656184" cy="2362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275856" y="2708920"/>
            <a:ext cx="936104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275856" y="1340768"/>
            <a:ext cx="828092" cy="4464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275856" y="2708920"/>
            <a:ext cx="115212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627784" y="3789040"/>
            <a:ext cx="147616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3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 flipV="1">
            <a:off x="611560" y="2204864"/>
            <a:ext cx="1728192" cy="216024"/>
          </a:xfrm>
        </p:spPr>
        <p:txBody>
          <a:bodyPr>
            <a:normAutofit fontScale="40000" lnSpcReduction="20000"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99392"/>
            <a:ext cx="8640960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/>
              <a:t> </a:t>
            </a:r>
            <a:r>
              <a:rPr lang="ru-RU" b="1" dirty="0"/>
              <a:t>Тест по басням  </a:t>
            </a:r>
            <a:endParaRPr lang="ru-RU" dirty="0"/>
          </a:p>
          <a:p>
            <a:pPr fontAlgn="base"/>
            <a:r>
              <a:rPr lang="ru-RU" dirty="0"/>
              <a:t>1</a:t>
            </a:r>
            <a:r>
              <a:rPr lang="ru-RU" b="1" dirty="0"/>
              <a:t>. На кого лаяла Моська?</a:t>
            </a:r>
          </a:p>
          <a:p>
            <a:pPr fontAlgn="base"/>
            <a:r>
              <a:rPr lang="ru-RU" dirty="0"/>
              <a:t>А) На </a:t>
            </a:r>
            <a:r>
              <a:rPr lang="ru-RU" dirty="0" smtClean="0"/>
              <a:t>ежа.</a:t>
            </a:r>
            <a:endParaRPr lang="ru-RU" dirty="0"/>
          </a:p>
          <a:p>
            <a:pPr fontAlgn="base"/>
            <a:r>
              <a:rPr lang="ru-RU" dirty="0"/>
              <a:t>Б) На </a:t>
            </a:r>
            <a:r>
              <a:rPr lang="ru-RU" dirty="0" smtClean="0"/>
              <a:t>ужа.</a:t>
            </a:r>
            <a:endParaRPr lang="ru-RU" dirty="0"/>
          </a:p>
          <a:p>
            <a:pPr fontAlgn="base"/>
            <a:r>
              <a:rPr lang="ru-RU" dirty="0"/>
              <a:t>В) На </a:t>
            </a:r>
            <a:r>
              <a:rPr lang="ru-RU" dirty="0" smtClean="0"/>
              <a:t>льва.</a:t>
            </a:r>
            <a:endParaRPr lang="ru-RU" dirty="0"/>
          </a:p>
          <a:p>
            <a:pPr fontAlgn="base"/>
            <a:r>
              <a:rPr lang="ru-RU" dirty="0" smtClean="0"/>
              <a:t>Г) На слона.</a:t>
            </a:r>
          </a:p>
          <a:p>
            <a:pPr fontAlgn="base"/>
            <a:endParaRPr lang="ru-RU" sz="500" dirty="0" smtClean="0"/>
          </a:p>
          <a:p>
            <a:pPr fontAlgn="base"/>
            <a:r>
              <a:rPr lang="ru-RU" b="1" dirty="0" smtClean="0"/>
              <a:t>2</a:t>
            </a:r>
            <a:r>
              <a:rPr lang="ru-RU" b="1" dirty="0"/>
              <a:t>. Какой вопрос волновал волка в басне Л. Толстого «Белка и </a:t>
            </a:r>
            <a:r>
              <a:rPr lang="ru-RU" b="1" dirty="0" smtClean="0"/>
              <a:t>волк»?</a:t>
            </a:r>
          </a:p>
          <a:p>
            <a:pPr fontAlgn="base"/>
            <a:r>
              <a:rPr lang="ru-RU" dirty="0" smtClean="0"/>
              <a:t>А) Почему вам, белки, скучно?</a:t>
            </a:r>
          </a:p>
          <a:p>
            <a:pPr fontAlgn="base"/>
            <a:r>
              <a:rPr lang="ru-RU" dirty="0" smtClean="0"/>
              <a:t>Б</a:t>
            </a:r>
            <a:r>
              <a:rPr lang="ru-RU" dirty="0"/>
              <a:t>) Отчего вы, белки, так </a:t>
            </a:r>
            <a:r>
              <a:rPr lang="ru-RU" dirty="0" smtClean="0"/>
              <a:t>веселы?</a:t>
            </a:r>
          </a:p>
          <a:p>
            <a:pPr fontAlgn="base"/>
            <a:endParaRPr lang="ru-RU" sz="500" dirty="0" smtClean="0"/>
          </a:p>
          <a:p>
            <a:pPr fontAlgn="base"/>
            <a:r>
              <a:rPr lang="ru-RU" b="1" dirty="0" smtClean="0"/>
              <a:t>3</a:t>
            </a:r>
            <a:r>
              <a:rPr lang="ru-RU" b="1" dirty="0"/>
              <a:t>. «За что же, не боясь греха, Кукушка хвалит Петуха?»</a:t>
            </a:r>
          </a:p>
          <a:p>
            <a:pPr fontAlgn="base"/>
            <a:r>
              <a:rPr lang="ru-RU" dirty="0"/>
              <a:t>А) За то, что он </a:t>
            </a:r>
            <a:r>
              <a:rPr lang="ru-RU" dirty="0" smtClean="0"/>
              <a:t>красивый.</a:t>
            </a:r>
            <a:endParaRPr lang="ru-RU" dirty="0"/>
          </a:p>
          <a:p>
            <a:pPr fontAlgn="base"/>
            <a:r>
              <a:rPr lang="ru-RU" dirty="0"/>
              <a:t>Б) За то, что он хвалит </a:t>
            </a:r>
            <a:r>
              <a:rPr lang="ru-RU" dirty="0" smtClean="0"/>
              <a:t>Кукушку.</a:t>
            </a:r>
            <a:endParaRPr lang="ru-RU" dirty="0"/>
          </a:p>
          <a:p>
            <a:pPr fontAlgn="base"/>
            <a:r>
              <a:rPr lang="ru-RU" dirty="0"/>
              <a:t>В) За то, что он является ее </a:t>
            </a:r>
            <a:r>
              <a:rPr lang="ru-RU" dirty="0" smtClean="0"/>
              <a:t>другом.</a:t>
            </a:r>
            <a:endParaRPr lang="ru-RU" dirty="0"/>
          </a:p>
          <a:p>
            <a:pPr fontAlgn="base"/>
            <a:r>
              <a:rPr lang="ru-RU" dirty="0"/>
              <a:t>Г) За то, что он помог </a:t>
            </a:r>
            <a:r>
              <a:rPr lang="ru-RU" dirty="0" smtClean="0"/>
              <a:t>ей.</a:t>
            </a:r>
          </a:p>
          <a:p>
            <a:pPr fontAlgn="base"/>
            <a:endParaRPr lang="ru-RU" sz="500" dirty="0" smtClean="0"/>
          </a:p>
          <a:p>
            <a:pPr fontAlgn="base"/>
            <a:r>
              <a:rPr lang="ru-RU" b="1" dirty="0" smtClean="0"/>
              <a:t>4</a:t>
            </a:r>
            <a:r>
              <a:rPr lang="ru-RU" b="1" dirty="0"/>
              <a:t>. К</a:t>
            </a:r>
            <a:r>
              <a:rPr lang="ru-RU" b="1" dirty="0" smtClean="0"/>
              <a:t>акой </a:t>
            </a:r>
            <a:r>
              <a:rPr lang="ru-RU" b="1" dirty="0"/>
              <a:t>басне соответствует пословица: «Делу время – потехе час</a:t>
            </a:r>
            <a:r>
              <a:rPr lang="ru-RU" b="1" dirty="0" smtClean="0"/>
              <a:t>»?</a:t>
            </a:r>
            <a:endParaRPr lang="ru-RU" b="1" dirty="0"/>
          </a:p>
          <a:p>
            <a:pPr fontAlgn="base"/>
            <a:r>
              <a:rPr lang="ru-RU" dirty="0"/>
              <a:t>А) Ларчик </a:t>
            </a:r>
          </a:p>
          <a:p>
            <a:pPr fontAlgn="base"/>
            <a:r>
              <a:rPr lang="ru-RU" dirty="0"/>
              <a:t>Б) Чиж и </a:t>
            </a:r>
            <a:r>
              <a:rPr lang="ru-RU" dirty="0" smtClean="0"/>
              <a:t>Голубь</a:t>
            </a:r>
            <a:endParaRPr lang="ru-RU" dirty="0"/>
          </a:p>
          <a:p>
            <a:pPr fontAlgn="base"/>
            <a:r>
              <a:rPr lang="ru-RU" dirty="0"/>
              <a:t>В) Стрекоза и М</a:t>
            </a:r>
            <a:r>
              <a:rPr lang="ru-RU" dirty="0" smtClean="0"/>
              <a:t>уравей</a:t>
            </a:r>
            <a:endParaRPr lang="ru-RU" dirty="0"/>
          </a:p>
          <a:p>
            <a:pPr fontAlgn="base"/>
            <a:r>
              <a:rPr lang="ru-RU" dirty="0"/>
              <a:t>Г) Муравей и </a:t>
            </a:r>
            <a:r>
              <a:rPr lang="ru-RU" dirty="0" smtClean="0"/>
              <a:t>голубка</a:t>
            </a:r>
          </a:p>
          <a:p>
            <a:pPr fontAlgn="base"/>
            <a:endParaRPr lang="ru-RU" sz="500" dirty="0"/>
          </a:p>
          <a:p>
            <a:pPr fontAlgn="base"/>
            <a:r>
              <a:rPr lang="ru-RU" b="1" dirty="0"/>
              <a:t>5.Автором каких басен является Л. </a:t>
            </a:r>
            <a:r>
              <a:rPr lang="ru-RU" b="1" dirty="0" smtClean="0"/>
              <a:t>Толстой?</a:t>
            </a:r>
            <a:endParaRPr lang="ru-RU" b="1" dirty="0"/>
          </a:p>
          <a:p>
            <a:pPr fontAlgn="base"/>
            <a:r>
              <a:rPr lang="ru-RU" dirty="0"/>
              <a:t>А) Кот и </a:t>
            </a:r>
            <a:r>
              <a:rPr lang="ru-RU" dirty="0" smtClean="0"/>
              <a:t>Повар</a:t>
            </a:r>
            <a:endParaRPr lang="ru-RU" dirty="0"/>
          </a:p>
          <a:p>
            <a:pPr fontAlgn="base"/>
            <a:r>
              <a:rPr lang="ru-RU" dirty="0" smtClean="0"/>
              <a:t>Б) Белка и волк          </a:t>
            </a:r>
          </a:p>
          <a:p>
            <a:pPr fontAlgn="base"/>
            <a:r>
              <a:rPr lang="ru-RU" dirty="0" smtClean="0"/>
              <a:t>В</a:t>
            </a:r>
            <a:r>
              <a:rPr lang="ru-RU" dirty="0"/>
              <a:t>) Стрекоза и муравьи</a:t>
            </a:r>
          </a:p>
          <a:p>
            <a:pPr fontAlgn="base"/>
            <a:r>
              <a:rPr lang="ru-RU" dirty="0"/>
              <a:t>Д) Муравей и голубка</a:t>
            </a:r>
          </a:p>
        </p:txBody>
      </p:sp>
    </p:spTree>
    <p:extLst>
      <p:ext uri="{BB962C8B-B14F-4D97-AF65-F5344CB8AC3E}">
        <p14:creationId xmlns:p14="http://schemas.microsoft.com/office/powerpoint/2010/main" val="21149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-190083"/>
            <a:ext cx="864096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/>
              <a:t>Тест по басням  </a:t>
            </a:r>
            <a:endParaRPr lang="ru-RU" dirty="0" smtClean="0"/>
          </a:p>
          <a:p>
            <a:pPr fontAlgn="base"/>
            <a:r>
              <a:rPr lang="ru-RU" dirty="0" smtClean="0"/>
              <a:t>1</a:t>
            </a:r>
            <a:r>
              <a:rPr lang="ru-RU" b="1" dirty="0" smtClean="0"/>
              <a:t>. На кого лаяла Моська?</a:t>
            </a:r>
          </a:p>
          <a:p>
            <a:pPr fontAlgn="base"/>
            <a:r>
              <a:rPr lang="ru-RU" dirty="0" smtClean="0"/>
              <a:t>А) На ежа.</a:t>
            </a:r>
          </a:p>
          <a:p>
            <a:pPr fontAlgn="base"/>
            <a:r>
              <a:rPr lang="ru-RU" dirty="0" smtClean="0"/>
              <a:t>Б) На Ужа.</a:t>
            </a:r>
          </a:p>
          <a:p>
            <a:pPr fontAlgn="base"/>
            <a:r>
              <a:rPr lang="ru-RU" dirty="0" smtClean="0"/>
              <a:t>В) На льва.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Г) На слона.</a:t>
            </a:r>
          </a:p>
          <a:p>
            <a:pPr fontAlgn="base"/>
            <a:endParaRPr lang="ru-RU" sz="500" dirty="0" smtClean="0"/>
          </a:p>
          <a:p>
            <a:pPr fontAlgn="base"/>
            <a:r>
              <a:rPr lang="ru-RU" b="1" dirty="0" smtClean="0"/>
              <a:t>2. Какой вопрос волновал волка в басне Л. Толстого «Белка и волк»?</a:t>
            </a:r>
          </a:p>
          <a:p>
            <a:pPr fontAlgn="base"/>
            <a:r>
              <a:rPr lang="ru-RU" dirty="0" smtClean="0"/>
              <a:t>А) Почему вам, белки, скучно?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Б) Отчего вы, белки, так веселы?</a:t>
            </a:r>
          </a:p>
          <a:p>
            <a:pPr fontAlgn="base"/>
            <a:endParaRPr lang="ru-RU" sz="500" dirty="0" smtClean="0"/>
          </a:p>
          <a:p>
            <a:pPr fontAlgn="base"/>
            <a:r>
              <a:rPr lang="ru-RU" b="1" dirty="0" smtClean="0"/>
              <a:t>3. «За что же, не боясь греха, Кукушка хвалит Петуха?»</a:t>
            </a:r>
          </a:p>
          <a:p>
            <a:pPr fontAlgn="base"/>
            <a:r>
              <a:rPr lang="ru-RU" dirty="0" smtClean="0"/>
              <a:t>А) За то, что он красивый.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Б) За то, что он хвалит Кукушку.</a:t>
            </a:r>
          </a:p>
          <a:p>
            <a:pPr fontAlgn="base"/>
            <a:r>
              <a:rPr lang="ru-RU" dirty="0" smtClean="0"/>
              <a:t>В) За то, что он является ее другом.</a:t>
            </a:r>
          </a:p>
          <a:p>
            <a:pPr fontAlgn="base"/>
            <a:r>
              <a:rPr lang="ru-RU" dirty="0" smtClean="0"/>
              <a:t>Г) За то, что он помог ей.</a:t>
            </a:r>
          </a:p>
          <a:p>
            <a:pPr fontAlgn="base"/>
            <a:endParaRPr lang="ru-RU" sz="500" dirty="0" smtClean="0"/>
          </a:p>
          <a:p>
            <a:pPr fontAlgn="base"/>
            <a:r>
              <a:rPr lang="ru-RU" b="1" dirty="0" smtClean="0"/>
              <a:t>4. К какой басне соответствует пословица: «Делу время – потехе час»?</a:t>
            </a:r>
          </a:p>
          <a:p>
            <a:pPr fontAlgn="base"/>
            <a:r>
              <a:rPr lang="ru-RU" dirty="0" smtClean="0"/>
              <a:t>А) Ларчик </a:t>
            </a:r>
          </a:p>
          <a:p>
            <a:pPr fontAlgn="base"/>
            <a:r>
              <a:rPr lang="ru-RU" dirty="0" smtClean="0"/>
              <a:t>Б) Чиж и </a:t>
            </a:r>
            <a:r>
              <a:rPr lang="ru-RU" dirty="0"/>
              <a:t>Г</a:t>
            </a:r>
            <a:r>
              <a:rPr lang="ru-RU" dirty="0" smtClean="0"/>
              <a:t>олубь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В) Стрекоза и Муравей</a:t>
            </a:r>
          </a:p>
          <a:p>
            <a:pPr fontAlgn="base"/>
            <a:r>
              <a:rPr lang="ru-RU" dirty="0" smtClean="0"/>
              <a:t>Г) Муравей и голубка</a:t>
            </a:r>
          </a:p>
          <a:p>
            <a:pPr fontAlgn="base"/>
            <a:endParaRPr lang="ru-RU" sz="500" dirty="0" smtClean="0"/>
          </a:p>
          <a:p>
            <a:pPr fontAlgn="base"/>
            <a:r>
              <a:rPr lang="ru-RU" b="1" dirty="0" smtClean="0"/>
              <a:t>5.Автором каких басен является Л. Толстой?</a:t>
            </a:r>
          </a:p>
          <a:p>
            <a:pPr fontAlgn="base"/>
            <a:r>
              <a:rPr lang="ru-RU" dirty="0" smtClean="0"/>
              <a:t>А) Кот и Повар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Б) Белка и волк          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В) Стрекоза и муравьи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Д) Муравей и голубка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6049" y="0"/>
            <a:ext cx="8748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dirty="0"/>
          </a:p>
          <a:p>
            <a:r>
              <a:rPr lang="ru-RU" b="1" dirty="0"/>
              <a:t>Каким басням соответствуют мораль? </a:t>
            </a:r>
            <a:r>
              <a:rPr lang="ru-RU" b="1" dirty="0" smtClean="0"/>
              <a:t> «</a:t>
            </a:r>
            <a:r>
              <a:rPr lang="ru-RU" b="1" dirty="0"/>
              <a:t>Мораль сей басни такова»</a:t>
            </a:r>
            <a:br>
              <a:rPr lang="ru-RU" b="1" dirty="0"/>
            </a:br>
            <a:r>
              <a:rPr lang="ru-RU" dirty="0"/>
              <a:t>1</a:t>
            </a:r>
            <a:r>
              <a:rPr lang="ru-RU" dirty="0" smtClean="0"/>
              <a:t>) «</a:t>
            </a:r>
            <a:r>
              <a:rPr lang="ru-RU" dirty="0"/>
              <a:t>Уж сколько раз твердили миру,</a:t>
            </a:r>
          </a:p>
          <a:p>
            <a:r>
              <a:rPr lang="ru-RU" dirty="0" smtClean="0"/>
              <a:t>     Что </a:t>
            </a:r>
            <a:r>
              <a:rPr lang="ru-RU" dirty="0"/>
              <a:t>лесть гнусна, вредна; но только все не впрок,</a:t>
            </a:r>
          </a:p>
          <a:p>
            <a:r>
              <a:rPr lang="ru-RU" dirty="0" smtClean="0"/>
              <a:t>      И </a:t>
            </a:r>
            <a:r>
              <a:rPr lang="ru-RU" dirty="0"/>
              <a:t>в сердце льстец всегда отыщет уголок». </a:t>
            </a:r>
            <a:r>
              <a:rPr lang="ru-RU" b="1" i="1" dirty="0">
                <a:solidFill>
                  <a:srgbClr val="FF0000"/>
                </a:solidFill>
              </a:rPr>
              <a:t>(«Ворона и Лисица</a:t>
            </a:r>
            <a:r>
              <a:rPr lang="ru-RU" b="1" i="1" dirty="0" smtClean="0">
                <a:solidFill>
                  <a:srgbClr val="FF0000"/>
                </a:solidFill>
              </a:rPr>
              <a:t>»)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pPr marL="342900" indent="-342900">
              <a:buAutoNum type="arabicParenR" startAt="2"/>
            </a:pPr>
            <a:r>
              <a:rPr lang="ru-RU" dirty="0" smtClean="0"/>
              <a:t>«</a:t>
            </a:r>
            <a:r>
              <a:rPr lang="ru-RU" dirty="0"/>
              <a:t>Мой друг! Не будь таким слоном:</a:t>
            </a:r>
            <a:br>
              <a:rPr lang="ru-RU" dirty="0"/>
            </a:br>
            <a:r>
              <a:rPr lang="ru-RU" dirty="0"/>
              <a:t>Советам следуй, но с умом!</a:t>
            </a:r>
            <a:br>
              <a:rPr lang="ru-RU" dirty="0"/>
            </a:br>
            <a:r>
              <a:rPr lang="ru-RU" dirty="0"/>
              <a:t>На всех друзей не угодишь,</a:t>
            </a:r>
            <a:br>
              <a:rPr lang="ru-RU" dirty="0"/>
            </a:br>
            <a:r>
              <a:rPr lang="ru-RU" dirty="0"/>
              <a:t>Себе же только навредишь» </a:t>
            </a:r>
            <a:r>
              <a:rPr lang="ru-RU" b="1" i="1" dirty="0">
                <a:solidFill>
                  <a:srgbClr val="FF0000"/>
                </a:solidFill>
              </a:rPr>
              <a:t>(«Слон-живописец</a:t>
            </a:r>
            <a:r>
              <a:rPr lang="ru-RU" b="1" i="1" dirty="0" smtClean="0">
                <a:solidFill>
                  <a:srgbClr val="FF0000"/>
                </a:solidFill>
              </a:rPr>
              <a:t>»)</a:t>
            </a:r>
          </a:p>
          <a:p>
            <a:pPr marL="342900" indent="-342900">
              <a:buAutoNum type="arabicParenR" startAt="2"/>
            </a:pP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3</a:t>
            </a:r>
            <a:r>
              <a:rPr lang="ru-RU" dirty="0" smtClean="0"/>
              <a:t>)       «</a:t>
            </a:r>
            <a:r>
              <a:rPr lang="ru-RU" dirty="0"/>
              <a:t>Случается нередко нам</a:t>
            </a:r>
          </a:p>
          <a:p>
            <a:r>
              <a:rPr lang="ru-RU" dirty="0" smtClean="0"/>
              <a:t>          И </a:t>
            </a:r>
            <a:r>
              <a:rPr lang="ru-RU" dirty="0"/>
              <a:t>труд и мудрость видеть там, </a:t>
            </a:r>
          </a:p>
          <a:p>
            <a:r>
              <a:rPr lang="ru-RU" dirty="0" smtClean="0"/>
              <a:t>          Где </a:t>
            </a:r>
            <a:r>
              <a:rPr lang="ru-RU" dirty="0"/>
              <a:t>стоит только догадаться </a:t>
            </a:r>
          </a:p>
          <a:p>
            <a:r>
              <a:rPr lang="ru-RU" dirty="0" smtClean="0"/>
              <a:t>          Задело </a:t>
            </a:r>
            <a:r>
              <a:rPr lang="ru-RU" dirty="0"/>
              <a:t>просто взяться». </a:t>
            </a:r>
            <a:r>
              <a:rPr lang="ru-RU" b="1" i="1" dirty="0">
                <a:solidFill>
                  <a:srgbClr val="FF0000"/>
                </a:solidFill>
              </a:rPr>
              <a:t>(«Ларчик</a:t>
            </a:r>
            <a:r>
              <a:rPr lang="ru-RU" b="1" i="1" dirty="0" smtClean="0">
                <a:solidFill>
                  <a:srgbClr val="FF0000"/>
                </a:solidFill>
              </a:rPr>
              <a:t>»)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dirty="0" smtClean="0"/>
              <a:t>4)    «Вперед </a:t>
            </a:r>
            <a:r>
              <a:rPr lang="ru-RU" dirty="0"/>
              <a:t>чужой беде</a:t>
            </a:r>
          </a:p>
          <a:p>
            <a:r>
              <a:rPr lang="ru-RU" dirty="0" smtClean="0"/>
              <a:t>       не </a:t>
            </a:r>
            <a:r>
              <a:rPr lang="ru-RU" dirty="0"/>
              <a:t>смейся, Голубок</a:t>
            </a:r>
            <a:r>
              <a:rPr lang="ru-RU" dirty="0" smtClean="0"/>
              <a:t>!»   </a:t>
            </a:r>
            <a:r>
              <a:rPr lang="ru-RU" b="1" dirty="0">
                <a:solidFill>
                  <a:srgbClr val="FF0000"/>
                </a:solidFill>
              </a:rPr>
              <a:t>(« </a:t>
            </a:r>
            <a:r>
              <a:rPr lang="ru-RU" b="1" i="1" dirty="0">
                <a:solidFill>
                  <a:srgbClr val="FF0000"/>
                </a:solidFill>
              </a:rPr>
              <a:t>Чиж и Голубь</a:t>
            </a:r>
            <a:r>
              <a:rPr lang="ru-RU" b="1" i="1" dirty="0" smtClean="0">
                <a:solidFill>
                  <a:srgbClr val="FF0000"/>
                </a:solidFill>
              </a:rPr>
              <a:t>»)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5</a:t>
            </a:r>
            <a:r>
              <a:rPr lang="ru-RU" dirty="0" smtClean="0"/>
              <a:t>) «</a:t>
            </a:r>
            <a:r>
              <a:rPr lang="ru-RU" dirty="0"/>
              <a:t>Когда в товарищах согласья нет,	</a:t>
            </a:r>
          </a:p>
          <a:p>
            <a:r>
              <a:rPr lang="ru-RU" dirty="0"/>
              <a:t>     На лад их дело не пойдет,</a:t>
            </a:r>
          </a:p>
          <a:p>
            <a:r>
              <a:rPr lang="ru-RU" dirty="0" smtClean="0"/>
              <a:t>     И </a:t>
            </a:r>
            <a:r>
              <a:rPr lang="ru-RU" dirty="0"/>
              <a:t>выйдет из него не дело, только мука». </a:t>
            </a:r>
            <a:r>
              <a:rPr lang="ru-RU" b="1" dirty="0">
                <a:solidFill>
                  <a:srgbClr val="FF0000"/>
                </a:solidFill>
              </a:rPr>
              <a:t>(«Лебедь, Щука и Рак»)</a:t>
            </a:r>
          </a:p>
        </p:txBody>
      </p:sp>
    </p:spTree>
    <p:extLst>
      <p:ext uri="{BB962C8B-B14F-4D97-AF65-F5344CB8AC3E}">
        <p14:creationId xmlns:p14="http://schemas.microsoft.com/office/powerpoint/2010/main" val="42369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Рисунок 1" descr="im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" y="116632"/>
            <a:ext cx="9081485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9594" y="2420888"/>
            <a:ext cx="6108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   У    Р     А     В    Е     Й  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5146638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  Л    О     Н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4745" y="4500307"/>
            <a:ext cx="5158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    О     С    Ь     К    А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124744"/>
            <a:ext cx="6649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   Б    Е    З     Ь     Я     Н   А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332656"/>
            <a:ext cx="445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29163" y="1768768"/>
            <a:ext cx="508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3897" y="3047518"/>
            <a:ext cx="516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6414" y="3696219"/>
            <a:ext cx="516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23165" y="338020"/>
            <a:ext cx="492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06266" y="3817872"/>
            <a:ext cx="492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93421" y="1774557"/>
            <a:ext cx="466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0618" y="5809194"/>
            <a:ext cx="518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0618" y="3173911"/>
            <a:ext cx="543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70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Ольга\Рабочий стол\картинки\блестяшки- цветочки\d0a1d0bed0bbd0bdd0b5d187d0bdd0b0d18f20d180d0b0d0b4d0bed181d182d18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85926"/>
            <a:ext cx="3643328" cy="3655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4917" y="548680"/>
            <a:ext cx="3934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en-US" sz="36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0543" y="5733256"/>
            <a:ext cx="2765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Вы молодцы!</a:t>
            </a:r>
            <a:endParaRPr lang="ru-RU" sz="4000" dirty="0"/>
          </a:p>
        </p:txBody>
      </p:sp>
      <p:pic>
        <p:nvPicPr>
          <p:cNvPr id="7" name="Picture 7" descr="E:\Мои рисунки\анимация\животные\зая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062"/>
            <a:ext cx="22860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56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340768"/>
            <a:ext cx="7560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Басни </a:t>
            </a:r>
            <a:endParaRPr lang="ru-RU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И. Крылова, Л. Толстого, 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С. Михалкова для детей</a:t>
            </a:r>
            <a:r>
              <a:rPr lang="ru-RU" sz="4400" dirty="0" smtClean="0">
                <a:solidFill>
                  <a:srgbClr val="00B050"/>
                </a:solidFill>
              </a:rPr>
              <a:t/>
            </a:r>
            <a:br>
              <a:rPr lang="ru-RU" sz="4400" dirty="0" smtClean="0">
                <a:solidFill>
                  <a:srgbClr val="00B050"/>
                </a:solidFill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906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836712"/>
            <a:ext cx="1456481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ea typeface="Calibri"/>
                <a:cs typeface="Times New Roman"/>
              </a:rPr>
              <a:t>Басня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03350" y="42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143293"/>
              </p:ext>
            </p:extLst>
          </p:nvPr>
        </p:nvGraphicFramePr>
        <p:xfrm>
          <a:off x="467544" y="1772817"/>
          <a:ext cx="8280919" cy="1152128"/>
        </p:xfrm>
        <a:graphic>
          <a:graphicData uri="http://schemas.openxmlformats.org/drawingml/2006/table">
            <a:tbl>
              <a:tblPr firstRow="1" firstCol="1" bandRow="1"/>
              <a:tblGrid>
                <a:gridCol w="2127208"/>
                <a:gridCol w="623330"/>
                <a:gridCol w="2298866"/>
                <a:gridCol w="712847"/>
                <a:gridCol w="2518668"/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короткий поучительный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рассказ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смешное лирическое стихотворение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короткая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сказочная история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092690"/>
              </p:ext>
            </p:extLst>
          </p:nvPr>
        </p:nvGraphicFramePr>
        <p:xfrm>
          <a:off x="487226" y="3212976"/>
          <a:ext cx="8261238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1652979"/>
                <a:gridCol w="1425454"/>
                <a:gridCol w="2833279"/>
                <a:gridCol w="599690"/>
                <a:gridCol w="1749836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герои-богатыри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герои -животные,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иногда люди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герои- помощники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876797"/>
              </p:ext>
            </p:extLst>
          </p:nvPr>
        </p:nvGraphicFramePr>
        <p:xfrm>
          <a:off x="539551" y="4149079"/>
          <a:ext cx="8280922" cy="1152129"/>
        </p:xfrm>
        <a:graphic>
          <a:graphicData uri="http://schemas.openxmlformats.org/drawingml/2006/table">
            <a:tbl>
              <a:tblPr firstRow="1" firstCol="1" bandRow="1"/>
              <a:tblGrid>
                <a:gridCol w="2448273"/>
                <a:gridCol w="502953"/>
                <a:gridCol w="2230690"/>
                <a:gridCol w="371636"/>
                <a:gridCol w="2727370"/>
              </a:tblGrid>
              <a:tr h="1152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 развлечь читателя, создать хорошее настроение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 прославить русский народ, Русь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 помочь исправить недостатки,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посмеявшись над ними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522862"/>
              </p:ext>
            </p:extLst>
          </p:nvPr>
        </p:nvGraphicFramePr>
        <p:xfrm>
          <a:off x="539552" y="5517232"/>
          <a:ext cx="8208912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1789710"/>
                <a:gridCol w="564777"/>
                <a:gridCol w="1605953"/>
                <a:gridCol w="514767"/>
                <a:gridCol w="1509191"/>
                <a:gridCol w="728414"/>
                <a:gridCol w="1496100"/>
              </a:tblGrid>
              <a:tr h="61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Троекратные повторы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волшебство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мораль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диалог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131840" y="1700808"/>
            <a:ext cx="2592288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5484" y="3140968"/>
            <a:ext cx="2592288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1700808"/>
            <a:ext cx="2592288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49155" y="3140968"/>
            <a:ext cx="2592288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7206" y="5445224"/>
            <a:ext cx="2592288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39752" y="5455599"/>
            <a:ext cx="2592288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6781" y="4149080"/>
            <a:ext cx="2592288" cy="11521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84016" y="4093095"/>
            <a:ext cx="2592288" cy="12081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3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57192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Кто не слыхал его живого слова? </a:t>
            </a:r>
          </a:p>
          <a:p>
            <a:pPr marL="0" indent="0">
              <a:buNone/>
            </a:pPr>
            <a:r>
              <a:rPr lang="ru-RU" sz="2800" dirty="0"/>
              <a:t>Кто в жизни с ним не встретился своей? </a:t>
            </a:r>
          </a:p>
          <a:p>
            <a:pPr marL="0" indent="0">
              <a:buNone/>
            </a:pPr>
            <a:r>
              <a:rPr lang="ru-RU" sz="2800" dirty="0"/>
              <a:t>Его бессмертные творения </a:t>
            </a:r>
          </a:p>
          <a:p>
            <a:pPr marL="0" indent="0">
              <a:buNone/>
            </a:pPr>
            <a:r>
              <a:rPr lang="ru-RU" sz="2800" dirty="0"/>
              <a:t>Мы с каждым годом любим все сильней</a:t>
            </a:r>
            <a:r>
              <a:rPr lang="ru-RU" sz="2800" b="1" i="1" dirty="0"/>
              <a:t>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Объект 3" descr="T17k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348880"/>
            <a:ext cx="5696921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133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652" y="620688"/>
            <a:ext cx="7467600" cy="107099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Доска объявлений</a:t>
            </a:r>
            <a:r>
              <a:rPr lang="ru-RU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6" descr="oval frame swirly vintage graphicsfairy re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901" y="1072346"/>
            <a:ext cx="9649072" cy="605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75656" y="2967335"/>
            <a:ext cx="48578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Ищу учебник по правильному использованию очков.</a:t>
            </a:r>
          </a:p>
          <a:p>
            <a:pPr algn="ctr"/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Пишите крупнее,</a:t>
            </a:r>
          </a:p>
          <a:p>
            <a:pPr algn="ctr"/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я плохо вижу.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4" descr="notice_20board_20pi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23876"/>
            <a:ext cx="1143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Documents and Settings\Admin\Рабочий стол\0_2cf70_e1261dce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3460" y="2979020"/>
            <a:ext cx="1944216" cy="2243312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3374270" y="5268268"/>
            <a:ext cx="2329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Мартышка</a:t>
            </a:r>
          </a:p>
        </p:txBody>
      </p:sp>
    </p:spTree>
    <p:extLst>
      <p:ext uri="{BB962C8B-B14F-4D97-AF65-F5344CB8AC3E}">
        <p14:creationId xmlns:p14="http://schemas.microsoft.com/office/powerpoint/2010/main" val="3632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Доска объявлений</a:t>
            </a:r>
            <a:r>
              <a:rPr lang="ru-RU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oval frame swirly vintage graphicsfairy re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214438"/>
            <a:ext cx="9396536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notice_20board_20pi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286000"/>
            <a:ext cx="1143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31035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Куплю зеркало, которое не искажает изображение красивого лица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46184" y="4725144"/>
            <a:ext cx="1932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Обезьяна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8lab0opo1256594348.jpg"/>
          <p:cNvPicPr>
            <a:picLocks noChangeAspect="1"/>
          </p:cNvPicPr>
          <p:nvPr/>
        </p:nvPicPr>
        <p:blipFill rotWithShape="1">
          <a:blip r:embed="rId4" cstate="print"/>
          <a:srcRect t="33178" r="49117"/>
          <a:stretch/>
        </p:blipFill>
        <p:spPr>
          <a:xfrm>
            <a:off x="5796136" y="2740069"/>
            <a:ext cx="1788223" cy="25899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345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Доска объявлений</a:t>
            </a:r>
            <a:r>
              <a:rPr lang="ru-RU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oval frame swirly vintage graphicsfairy re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214438"/>
            <a:ext cx="9865096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notice_20board_20pi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286000"/>
            <a:ext cx="1143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1680" y="2967335"/>
            <a:ext cx="5112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Накануне громко лаяла, сорвала голос. Срочно куплю капли для горла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26385" y="4504764"/>
            <a:ext cx="3240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Моська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74485" r="36770"/>
          <a:stretch/>
        </p:blipFill>
        <p:spPr bwMode="auto">
          <a:xfrm rot="203756">
            <a:off x="5349820" y="3923720"/>
            <a:ext cx="2175732" cy="20140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6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Доска объявлений</a:t>
            </a:r>
            <a:r>
              <a:rPr lang="ru-RU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oval frame swirly vintage graphicsfairy re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214438"/>
            <a:ext cx="8389937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notice_20board_20pi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286000"/>
            <a:ext cx="1143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Потеряла сыр, пока пела. Нашедшего, просьба вернуть на ель.</a:t>
            </a:r>
            <a:r>
              <a:rPr lang="ru-RU" dirty="0"/>
              <a:t> </a:t>
            </a:r>
          </a:p>
        </p:txBody>
      </p:sp>
      <p:pic>
        <p:nvPicPr>
          <p:cNvPr id="7" name="Рисунок 10" descr="nlit-305.jpg"/>
          <p:cNvPicPr>
            <a:picLocks noChangeAspect="1"/>
          </p:cNvPicPr>
          <p:nvPr/>
        </p:nvPicPr>
        <p:blipFill>
          <a:blip r:embed="rId4" cstate="print"/>
          <a:srcRect t="-9546"/>
          <a:stretch>
            <a:fillRect/>
          </a:stretch>
        </p:blipFill>
        <p:spPr bwMode="auto">
          <a:xfrm>
            <a:off x="5002826" y="3809050"/>
            <a:ext cx="1928826" cy="1852198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054229" y="4338195"/>
            <a:ext cx="1707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Ворона</a:t>
            </a:r>
          </a:p>
        </p:txBody>
      </p:sp>
    </p:spTree>
    <p:extLst>
      <p:ext uri="{BB962C8B-B14F-4D97-AF65-F5344CB8AC3E}">
        <p14:creationId xmlns:p14="http://schemas.microsoft.com/office/powerpoint/2010/main" val="35577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222</TotalTime>
  <Words>466</Words>
  <Application>Microsoft Office PowerPoint</Application>
  <PresentationFormat>Экран (4:3)</PresentationFormat>
  <Paragraphs>192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Внеклассное чтение Басни И. Крылова, Л. Толстого, С. Михалкова для детей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Доска объявлений </vt:lpstr>
      <vt:lpstr>Доска объявлений </vt:lpstr>
      <vt:lpstr>Доска объявлений </vt:lpstr>
      <vt:lpstr>Доска объявлений </vt:lpstr>
      <vt:lpstr>Доска объявлений </vt:lpstr>
      <vt:lpstr>Доска объявлений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чтение Басни И. Крылова, Л. Толстого, С. Михалкова для детей</dc:title>
  <dc:creator>KaMo.by Admin</dc:creator>
  <cp:lastModifiedBy>User</cp:lastModifiedBy>
  <cp:revision>20</cp:revision>
  <dcterms:created xsi:type="dcterms:W3CDTF">2018-02-28T15:41:29Z</dcterms:created>
  <dcterms:modified xsi:type="dcterms:W3CDTF">2018-02-28T19:29:24Z</dcterms:modified>
</cp:coreProperties>
</file>